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Lato" panose="020F0502020204030203" pitchFamily="34" charset="0"/>
      <p:regular r:id="rId13"/>
    </p:embeddedFont>
    <p:embeddedFont>
      <p:font typeface="Lato Bold" panose="020F0502020204030203" charset="0"/>
      <p:regular r:id="rId14"/>
    </p:embeddedFont>
    <p:embeddedFont>
      <p:font typeface="League Spartan" panose="020B0604020202020204" charset="0"/>
      <p:regular r:id="rId15"/>
    </p:embeddedFont>
    <p:embeddedFont>
      <p:font typeface="Poppins" panose="00000500000000000000" pitchFamily="2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53BC0-005C-40CA-B1F1-4BBEC4F4354E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A4165-DF55-4997-A5C5-A03D09554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4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Theresa-</a:t>
            </a:r>
            <a:r>
              <a:rPr lang="en-US" dirty="0"/>
              <a:t> asks Mark the leading questions about the valuation process, taking into consideration the polling questions/answers 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Mark</a:t>
            </a:r>
            <a:r>
              <a:rPr lang="en-US" dirty="0"/>
              <a:t>- provides details on valuation process, hiccups, </a:t>
            </a:r>
            <a:r>
              <a:rPr lang="en-US" dirty="0" err="1"/>
              <a:t>etc</a:t>
            </a:r>
            <a:r>
              <a:rPr lang="en-US" dirty="0"/>
              <a:t> Horror stories- pressures coming from the Trustee, attorney, </a:t>
            </a:r>
            <a:r>
              <a:rPr lang="en-US" dirty="0" err="1"/>
              <a:t>esp</a:t>
            </a:r>
            <a:r>
              <a:rPr lang="en-US" dirty="0"/>
              <a:t> client has not provided all docs (segue way to next slide)</a:t>
            </a:r>
          </a:p>
          <a:p>
            <a:r>
              <a:rPr lang="en-US" dirty="0">
                <a:solidFill>
                  <a:srgbClr val="FF0000"/>
                </a:solidFill>
              </a:rPr>
              <a:t>Theresa</a:t>
            </a:r>
            <a:r>
              <a:rPr lang="en-US" dirty="0"/>
              <a:t>- also pivots to get bank/trust company perspective as to review procedures- </a:t>
            </a:r>
            <a:r>
              <a:rPr lang="en-US" dirty="0">
                <a:highlight>
                  <a:srgbClr val="FFFF00"/>
                </a:highlight>
              </a:rPr>
              <a:t>Isabel and Theresa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A4165-DF55-4997-A5C5-A03D095548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19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This slide is for Mark to start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Types of items needed for qualified appraisal </a:t>
            </a:r>
            <a:r>
              <a:rPr lang="en-US" sz="1200" i="1" dirty="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(Mark provides details on docs he needs)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en-US" sz="1200" i="1" dirty="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(Not great for clients, Trustee, appraiser due to IRS exposure if challenged right away, and adequate disclosure not met) Theresa: asks Mark- what is your recourse? How do you move forward, do you move forward? Non-acceptance if clients are demonstrating lack of seriousness or resignation from engagements. </a:t>
            </a:r>
            <a:r>
              <a:rPr lang="en-US" sz="1200" b="1" i="1" dirty="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Issue</a:t>
            </a:r>
            <a:r>
              <a:rPr lang="en-US" sz="1200" i="1" dirty="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: minority investors in non-family entities/owned  company- can’t leverage company to provide documents in real time/timely fashion.</a:t>
            </a:r>
            <a:endParaRPr lang="en-US" sz="12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28600" indent="-228600"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A4165-DF55-4997-A5C5-A03D095548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06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ts val="424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Isabel &amp; Theresa- talk of need of drop dead dates, internal processes (approvals of acct opening/LLC committees/gathering KYC docs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Poppins"/>
                <a:cs typeface="Poppins"/>
                <a:sym typeface="Poppin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ts val="424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based on their own timelines, busy clients traveling (holidays)</a:t>
            </a:r>
          </a:p>
          <a:p>
            <a:pPr marL="342900" marR="0" lvl="0" indent="-342900" algn="l" defTabSz="914400" rtl="0" eaLnBrk="1" fontAlgn="auto" latinLnBrk="0" hangingPunct="1">
              <a:lnSpc>
                <a:spcPts val="424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Isabel (late entry client, atty had to step in as Trustee. Theresa- valuations story/valuation updated later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oppins"/>
              <a:ea typeface="Poppins"/>
              <a:cs typeface="Poppins"/>
              <a:sym typeface="Poppins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A4165-DF55-4997-A5C5-A03D095548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99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316854" y="4500256"/>
            <a:ext cx="13654293" cy="1418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72"/>
              </a:lnSpc>
            </a:pPr>
            <a:r>
              <a:rPr lang="en-US" sz="8265" b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HARD TO VALUE ASSETS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1130300" y="4057750"/>
            <a:ext cx="3086100" cy="2171499"/>
            <a:chOff x="0" y="0"/>
            <a:chExt cx="812800" cy="57191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571917"/>
            </a:xfrm>
            <a:custGeom>
              <a:avLst/>
              <a:gdLst/>
              <a:ahLst/>
              <a:cxnLst/>
              <a:rect l="l" t="t" r="r" b="b"/>
              <a:pathLst>
                <a:path w="812800" h="571917">
                  <a:moveTo>
                    <a:pt x="609600" y="0"/>
                  </a:moveTo>
                  <a:cubicBezTo>
                    <a:pt x="721824" y="0"/>
                    <a:pt x="812800" y="128028"/>
                    <a:pt x="812800" y="285959"/>
                  </a:cubicBezTo>
                  <a:cubicBezTo>
                    <a:pt x="812800" y="443889"/>
                    <a:pt x="721824" y="571917"/>
                    <a:pt x="609600" y="571917"/>
                  </a:cubicBezTo>
                  <a:lnTo>
                    <a:pt x="203200" y="571917"/>
                  </a:lnTo>
                  <a:cubicBezTo>
                    <a:pt x="90976" y="571917"/>
                    <a:pt x="0" y="443889"/>
                    <a:pt x="0" y="285959"/>
                  </a:cubicBezTo>
                  <a:cubicBezTo>
                    <a:pt x="0" y="12802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619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323004" y="3538373"/>
            <a:ext cx="5641992" cy="903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4"/>
              </a:lnSpc>
            </a:pPr>
            <a:r>
              <a:rPr lang="en-US" sz="5303" b="1">
                <a:solidFill>
                  <a:srgbClr val="303642"/>
                </a:solidFill>
                <a:latin typeface="Lato Bold"/>
                <a:ea typeface="Lato Bold"/>
                <a:cs typeface="Lato Bold"/>
                <a:sym typeface="Lato Bold"/>
              </a:rPr>
              <a:t>PLANNING WITH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880587" y="5900029"/>
            <a:ext cx="8526827" cy="274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7"/>
              </a:lnSpc>
            </a:pPr>
            <a:r>
              <a:rPr lang="en-US" sz="2219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Isabel R. Araújo, MBA, CTFA, AEP®, Senior Manager, Trust Services Consulting,</a:t>
            </a:r>
          </a:p>
          <a:p>
            <a:pPr algn="ctr">
              <a:lnSpc>
                <a:spcPts val="3107"/>
              </a:lnSpc>
            </a:pPr>
            <a:r>
              <a:rPr lang="en-US" sz="2219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Charles Schwab Trust Company of Delaware</a:t>
            </a:r>
          </a:p>
          <a:p>
            <a:pPr algn="ctr">
              <a:lnSpc>
                <a:spcPts val="3107"/>
              </a:lnSpc>
            </a:pPr>
            <a:endParaRPr lang="en-US" sz="2219">
              <a:solidFill>
                <a:srgbClr val="3036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3107"/>
              </a:lnSpc>
            </a:pPr>
            <a:r>
              <a:rPr lang="en-US" sz="2219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Theresa L. Hughes, CTFA, AEP®, Professional Individual Trustee</a:t>
            </a:r>
          </a:p>
          <a:p>
            <a:pPr algn="ctr">
              <a:lnSpc>
                <a:spcPts val="3107"/>
              </a:lnSpc>
            </a:pPr>
            <a:endParaRPr lang="en-US" sz="2219">
              <a:solidFill>
                <a:srgbClr val="3036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3107"/>
              </a:lnSpc>
              <a:spcBef>
                <a:spcPct val="0"/>
              </a:spcBef>
            </a:pPr>
            <a:r>
              <a:rPr lang="en-US" sz="2219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Mark Lingerfield, Manging Director, MPI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467343" y="4057750"/>
            <a:ext cx="3086100" cy="2171499"/>
            <a:chOff x="0" y="0"/>
            <a:chExt cx="812800" cy="57191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71917"/>
            </a:xfrm>
            <a:custGeom>
              <a:avLst/>
              <a:gdLst/>
              <a:ahLst/>
              <a:cxnLst/>
              <a:rect l="l" t="t" r="r" b="b"/>
              <a:pathLst>
                <a:path w="812800" h="571917">
                  <a:moveTo>
                    <a:pt x="609600" y="0"/>
                  </a:moveTo>
                  <a:cubicBezTo>
                    <a:pt x="721824" y="0"/>
                    <a:pt x="812800" y="128028"/>
                    <a:pt x="812800" y="285959"/>
                  </a:cubicBezTo>
                  <a:cubicBezTo>
                    <a:pt x="812800" y="443889"/>
                    <a:pt x="721824" y="571917"/>
                    <a:pt x="609600" y="571917"/>
                  </a:cubicBezTo>
                  <a:lnTo>
                    <a:pt x="203200" y="571917"/>
                  </a:lnTo>
                  <a:cubicBezTo>
                    <a:pt x="90976" y="571917"/>
                    <a:pt x="0" y="443889"/>
                    <a:pt x="0" y="285959"/>
                  </a:cubicBezTo>
                  <a:cubicBezTo>
                    <a:pt x="0" y="12802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619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489205" y="3851275"/>
            <a:ext cx="15309591" cy="244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 b="1">
                <a:solidFill>
                  <a:srgbClr val="303642"/>
                </a:solidFill>
                <a:latin typeface="Lato Bold"/>
                <a:ea typeface="Lato Bold"/>
                <a:cs typeface="Lato Bold"/>
                <a:sym typeface="Lato Bold"/>
              </a:rPr>
              <a:t>COMMENTS AND</a:t>
            </a:r>
          </a:p>
          <a:p>
            <a:pPr algn="ctr">
              <a:lnSpc>
                <a:spcPts val="9800"/>
              </a:lnSpc>
            </a:pPr>
            <a:r>
              <a:rPr lang="en-US" sz="7000" b="1">
                <a:solidFill>
                  <a:srgbClr val="303642"/>
                </a:solidFill>
                <a:latin typeface="Lato Bold"/>
                <a:ea typeface="Lato Bold"/>
                <a:cs typeface="Lato Bold"/>
                <a:sym typeface="Lato Bold"/>
              </a:rPr>
              <a:t>QUESTIONS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257175" y="492530"/>
            <a:ext cx="18802350" cy="2006600"/>
            <a:chOff x="0" y="0"/>
            <a:chExt cx="4952059" cy="52848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52059" cy="528487"/>
            </a:xfrm>
            <a:custGeom>
              <a:avLst/>
              <a:gdLst/>
              <a:ahLst/>
              <a:cxnLst/>
              <a:rect l="l" t="t" r="r" b="b"/>
              <a:pathLst>
                <a:path w="4952059" h="528487">
                  <a:moveTo>
                    <a:pt x="20999" y="0"/>
                  </a:moveTo>
                  <a:lnTo>
                    <a:pt x="4931060" y="0"/>
                  </a:lnTo>
                  <a:cubicBezTo>
                    <a:pt x="4936629" y="0"/>
                    <a:pt x="4941970" y="2212"/>
                    <a:pt x="4945909" y="6151"/>
                  </a:cubicBezTo>
                  <a:cubicBezTo>
                    <a:pt x="4949847" y="10089"/>
                    <a:pt x="4952059" y="15430"/>
                    <a:pt x="4952059" y="20999"/>
                  </a:cubicBezTo>
                  <a:lnTo>
                    <a:pt x="4952059" y="507488"/>
                  </a:lnTo>
                  <a:cubicBezTo>
                    <a:pt x="4952059" y="519086"/>
                    <a:pt x="4942658" y="528487"/>
                    <a:pt x="4931060" y="528487"/>
                  </a:cubicBezTo>
                  <a:lnTo>
                    <a:pt x="20999" y="528487"/>
                  </a:lnTo>
                  <a:cubicBezTo>
                    <a:pt x="15430" y="528487"/>
                    <a:pt x="10089" y="526275"/>
                    <a:pt x="6151" y="522337"/>
                  </a:cubicBezTo>
                  <a:cubicBezTo>
                    <a:pt x="2212" y="518399"/>
                    <a:pt x="0" y="513057"/>
                    <a:pt x="0" y="507488"/>
                  </a:cubicBezTo>
                  <a:lnTo>
                    <a:pt x="0" y="20999"/>
                  </a:lnTo>
                  <a:cubicBezTo>
                    <a:pt x="0" y="15430"/>
                    <a:pt x="2212" y="10089"/>
                    <a:pt x="6151" y="6151"/>
                  </a:cubicBezTo>
                  <a:cubicBezTo>
                    <a:pt x="10089" y="2212"/>
                    <a:pt x="15430" y="0"/>
                    <a:pt x="20999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952059" cy="5761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377407" y="963028"/>
            <a:ext cx="9529050" cy="960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40"/>
              </a:lnSpc>
            </a:pPr>
            <a:r>
              <a:rPr lang="en-US" sz="5672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YOUR THOUGHTS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937862" y="9777857"/>
            <a:ext cx="350138" cy="509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2"/>
              </a:lnSpc>
              <a:spcBef>
                <a:spcPct val="0"/>
              </a:spcBef>
            </a:pPr>
            <a:r>
              <a:rPr lang="en-US" sz="283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6792707" cy="10287000"/>
            <a:chOff x="0" y="0"/>
            <a:chExt cx="1789026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89026" cy="2709333"/>
            </a:xfrm>
            <a:custGeom>
              <a:avLst/>
              <a:gdLst/>
              <a:ahLst/>
              <a:cxnLst/>
              <a:rect l="l" t="t" r="r" b="b"/>
              <a:pathLst>
                <a:path w="1789026" h="2709333">
                  <a:moveTo>
                    <a:pt x="0" y="0"/>
                  </a:moveTo>
                  <a:lnTo>
                    <a:pt x="1789026" y="0"/>
                  </a:lnTo>
                  <a:lnTo>
                    <a:pt x="178902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789026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446818" y="8630505"/>
            <a:ext cx="897167" cy="2183545"/>
            <a:chOff x="0" y="0"/>
            <a:chExt cx="236291" cy="5750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6291" cy="575090"/>
            </a:xfrm>
            <a:custGeom>
              <a:avLst/>
              <a:gdLst/>
              <a:ahLst/>
              <a:cxnLst/>
              <a:rect l="l" t="t" r="r" b="b"/>
              <a:pathLst>
                <a:path w="236291" h="575090">
                  <a:moveTo>
                    <a:pt x="118145" y="0"/>
                  </a:moveTo>
                  <a:lnTo>
                    <a:pt x="118145" y="0"/>
                  </a:lnTo>
                  <a:cubicBezTo>
                    <a:pt x="183395" y="0"/>
                    <a:pt x="236291" y="52895"/>
                    <a:pt x="236291" y="118145"/>
                  </a:cubicBezTo>
                  <a:lnTo>
                    <a:pt x="236291" y="456945"/>
                  </a:lnTo>
                  <a:cubicBezTo>
                    <a:pt x="236291" y="488279"/>
                    <a:pt x="223843" y="518330"/>
                    <a:pt x="201687" y="540486"/>
                  </a:cubicBezTo>
                  <a:cubicBezTo>
                    <a:pt x="179530" y="562643"/>
                    <a:pt x="149480" y="575090"/>
                    <a:pt x="118145" y="575090"/>
                  </a:cubicBezTo>
                  <a:lnTo>
                    <a:pt x="118145" y="575090"/>
                  </a:lnTo>
                  <a:cubicBezTo>
                    <a:pt x="86811" y="575090"/>
                    <a:pt x="56761" y="562643"/>
                    <a:pt x="34604" y="540486"/>
                  </a:cubicBezTo>
                  <a:cubicBezTo>
                    <a:pt x="12447" y="518330"/>
                    <a:pt x="0" y="488279"/>
                    <a:pt x="0" y="456945"/>
                  </a:cubicBezTo>
                  <a:lnTo>
                    <a:pt x="0" y="118145"/>
                  </a:lnTo>
                  <a:cubicBezTo>
                    <a:pt x="0" y="86811"/>
                    <a:pt x="12447" y="56761"/>
                    <a:pt x="34604" y="34604"/>
                  </a:cubicBezTo>
                  <a:cubicBezTo>
                    <a:pt x="56761" y="12447"/>
                    <a:pt x="86811" y="0"/>
                    <a:pt x="11814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36291" cy="6227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509504" y="377631"/>
            <a:ext cx="2007474" cy="2007474"/>
          </a:xfrm>
          <a:custGeom>
            <a:avLst/>
            <a:gdLst/>
            <a:ahLst/>
            <a:cxnLst/>
            <a:rect l="l" t="t" r="r" b="b"/>
            <a:pathLst>
              <a:path w="2007474" h="2007474">
                <a:moveTo>
                  <a:pt x="0" y="0"/>
                </a:moveTo>
                <a:lnTo>
                  <a:pt x="2007474" y="0"/>
                </a:lnTo>
                <a:lnTo>
                  <a:pt x="2007474" y="2007474"/>
                </a:lnTo>
                <a:lnTo>
                  <a:pt x="0" y="20074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7535568" y="2805620"/>
            <a:ext cx="1955345" cy="1955345"/>
          </a:xfrm>
          <a:custGeom>
            <a:avLst/>
            <a:gdLst/>
            <a:ahLst/>
            <a:cxnLst/>
            <a:rect l="l" t="t" r="r" b="b"/>
            <a:pathLst>
              <a:path w="1955345" h="1955345">
                <a:moveTo>
                  <a:pt x="0" y="0"/>
                </a:moveTo>
                <a:lnTo>
                  <a:pt x="1955345" y="0"/>
                </a:lnTo>
                <a:lnTo>
                  <a:pt x="1955345" y="1955345"/>
                </a:lnTo>
                <a:lnTo>
                  <a:pt x="0" y="19553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7543580" y="5180065"/>
            <a:ext cx="1975427" cy="1975427"/>
          </a:xfrm>
          <a:custGeom>
            <a:avLst/>
            <a:gdLst/>
            <a:ahLst/>
            <a:cxnLst/>
            <a:rect l="l" t="t" r="r" b="b"/>
            <a:pathLst>
              <a:path w="1975427" h="1975427">
                <a:moveTo>
                  <a:pt x="0" y="0"/>
                </a:moveTo>
                <a:lnTo>
                  <a:pt x="1975427" y="0"/>
                </a:lnTo>
                <a:lnTo>
                  <a:pt x="1975427" y="1975427"/>
                </a:lnTo>
                <a:lnTo>
                  <a:pt x="0" y="19754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7553621" y="7670885"/>
            <a:ext cx="1919239" cy="1919239"/>
          </a:xfrm>
          <a:custGeom>
            <a:avLst/>
            <a:gdLst/>
            <a:ahLst/>
            <a:cxnLst/>
            <a:rect l="l" t="t" r="r" b="b"/>
            <a:pathLst>
              <a:path w="1919239" h="1919239">
                <a:moveTo>
                  <a:pt x="0" y="0"/>
                </a:moveTo>
                <a:lnTo>
                  <a:pt x="1919240" y="0"/>
                </a:lnTo>
                <a:lnTo>
                  <a:pt x="1919240" y="1919239"/>
                </a:lnTo>
                <a:lnTo>
                  <a:pt x="0" y="19192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709411" y="2142045"/>
            <a:ext cx="4243380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2025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9411" y="933450"/>
            <a:ext cx="5185990" cy="779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72"/>
              </a:lnSpc>
            </a:pPr>
            <a:r>
              <a:rPr lang="en-US" sz="4551" b="1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COUNTDOWN TO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947100" y="943872"/>
            <a:ext cx="6236124" cy="779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72"/>
              </a:lnSpc>
            </a:pPr>
            <a:r>
              <a:rPr lang="en-US" sz="455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SURVEY QUESTION 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947100" y="2945746"/>
            <a:ext cx="6236124" cy="1579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72"/>
              </a:lnSpc>
            </a:pPr>
            <a:r>
              <a:rPr lang="en-US" sz="455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PART 1: PLANNING IN THE NOW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947100" y="5330232"/>
            <a:ext cx="6236124" cy="1579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72"/>
              </a:lnSpc>
            </a:pPr>
            <a:r>
              <a:rPr lang="en-US" sz="455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PART 2: ASSET VALUATION PROCESS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947100" y="7792958"/>
            <a:ext cx="6236124" cy="1579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72"/>
              </a:lnSpc>
            </a:pPr>
            <a:r>
              <a:rPr lang="en-US" sz="4551">
                <a:solidFill>
                  <a:srgbClr val="2F5F98"/>
                </a:solidFill>
                <a:latin typeface="Lato"/>
                <a:ea typeface="Lato"/>
                <a:cs typeface="Lato"/>
                <a:sym typeface="Lato"/>
              </a:rPr>
              <a:t>PART 3: ROLE OF ADVISORS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937862" y="9777857"/>
            <a:ext cx="350138" cy="509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2"/>
              </a:lnSpc>
              <a:spcBef>
                <a:spcPct val="0"/>
              </a:spcBef>
            </a:pPr>
            <a:r>
              <a:rPr lang="en-US" sz="283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489205" y="3578194"/>
            <a:ext cx="15309591" cy="367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 b="1">
                <a:solidFill>
                  <a:srgbClr val="303642"/>
                </a:solidFill>
                <a:latin typeface="Lato Bold"/>
                <a:ea typeface="Lato Bold"/>
                <a:cs typeface="Lato Bold"/>
                <a:sym typeface="Lato Bold"/>
              </a:rPr>
              <a:t>HAVE YOU STARTED DISCUSSIONS WITH YOUR CLIENTS ABOUT PLANNING FOR 2025?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257175" y="492530"/>
            <a:ext cx="18802350" cy="2006600"/>
            <a:chOff x="0" y="0"/>
            <a:chExt cx="4952059" cy="52848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52059" cy="528487"/>
            </a:xfrm>
            <a:custGeom>
              <a:avLst/>
              <a:gdLst/>
              <a:ahLst/>
              <a:cxnLst/>
              <a:rect l="l" t="t" r="r" b="b"/>
              <a:pathLst>
                <a:path w="4952059" h="528487">
                  <a:moveTo>
                    <a:pt x="20999" y="0"/>
                  </a:moveTo>
                  <a:lnTo>
                    <a:pt x="4931060" y="0"/>
                  </a:lnTo>
                  <a:cubicBezTo>
                    <a:pt x="4936629" y="0"/>
                    <a:pt x="4941970" y="2212"/>
                    <a:pt x="4945909" y="6151"/>
                  </a:cubicBezTo>
                  <a:cubicBezTo>
                    <a:pt x="4949847" y="10089"/>
                    <a:pt x="4952059" y="15430"/>
                    <a:pt x="4952059" y="20999"/>
                  </a:cubicBezTo>
                  <a:lnTo>
                    <a:pt x="4952059" y="507488"/>
                  </a:lnTo>
                  <a:cubicBezTo>
                    <a:pt x="4952059" y="519086"/>
                    <a:pt x="4942658" y="528487"/>
                    <a:pt x="4931060" y="528487"/>
                  </a:cubicBezTo>
                  <a:lnTo>
                    <a:pt x="20999" y="528487"/>
                  </a:lnTo>
                  <a:cubicBezTo>
                    <a:pt x="15430" y="528487"/>
                    <a:pt x="10089" y="526275"/>
                    <a:pt x="6151" y="522337"/>
                  </a:cubicBezTo>
                  <a:cubicBezTo>
                    <a:pt x="2212" y="518399"/>
                    <a:pt x="0" y="513057"/>
                    <a:pt x="0" y="507488"/>
                  </a:cubicBezTo>
                  <a:lnTo>
                    <a:pt x="0" y="20999"/>
                  </a:lnTo>
                  <a:cubicBezTo>
                    <a:pt x="0" y="15430"/>
                    <a:pt x="2212" y="10089"/>
                    <a:pt x="6151" y="6151"/>
                  </a:cubicBezTo>
                  <a:cubicBezTo>
                    <a:pt x="10089" y="2212"/>
                    <a:pt x="15430" y="0"/>
                    <a:pt x="20999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952059" cy="5761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377407" y="963028"/>
            <a:ext cx="9529050" cy="960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40"/>
              </a:lnSpc>
            </a:pPr>
            <a:r>
              <a:rPr lang="en-US" sz="5672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SURVEY QUESTION 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9895" y="9739448"/>
            <a:ext cx="239862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2D8BB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YES/NO POLL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937862" y="9777857"/>
            <a:ext cx="350138" cy="509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2"/>
              </a:lnSpc>
              <a:spcBef>
                <a:spcPct val="0"/>
              </a:spcBef>
            </a:pPr>
            <a:r>
              <a:rPr lang="en-US" sz="283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8997950"/>
            <a:ext cx="2514600" cy="260350"/>
            <a:chOff x="0" y="0"/>
            <a:chExt cx="662281" cy="68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2281" cy="68570"/>
            </a:xfrm>
            <a:custGeom>
              <a:avLst/>
              <a:gdLst/>
              <a:ahLst/>
              <a:cxnLst/>
              <a:rect l="l" t="t" r="r" b="b"/>
              <a:pathLst>
                <a:path w="662281" h="68570">
                  <a:moveTo>
                    <a:pt x="0" y="0"/>
                  </a:moveTo>
                  <a:lnTo>
                    <a:pt x="662281" y="0"/>
                  </a:lnTo>
                  <a:lnTo>
                    <a:pt x="662281" y="68570"/>
                  </a:lnTo>
                  <a:lnTo>
                    <a:pt x="0" y="68570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62281" cy="116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67950" y="806450"/>
            <a:ext cx="6294884" cy="8674100"/>
            <a:chOff x="0" y="0"/>
            <a:chExt cx="1657912" cy="228453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57912" cy="2284537"/>
            </a:xfrm>
            <a:custGeom>
              <a:avLst/>
              <a:gdLst/>
              <a:ahLst/>
              <a:cxnLst/>
              <a:rect l="l" t="t" r="r" b="b"/>
              <a:pathLst>
                <a:path w="1657912" h="2284537">
                  <a:moveTo>
                    <a:pt x="62724" y="0"/>
                  </a:moveTo>
                  <a:lnTo>
                    <a:pt x="1595188" y="0"/>
                  </a:lnTo>
                  <a:cubicBezTo>
                    <a:pt x="1611824" y="0"/>
                    <a:pt x="1627778" y="6608"/>
                    <a:pt x="1639541" y="18371"/>
                  </a:cubicBezTo>
                  <a:cubicBezTo>
                    <a:pt x="1651304" y="30134"/>
                    <a:pt x="1657912" y="46088"/>
                    <a:pt x="1657912" y="62724"/>
                  </a:cubicBezTo>
                  <a:lnTo>
                    <a:pt x="1657912" y="2221813"/>
                  </a:lnTo>
                  <a:cubicBezTo>
                    <a:pt x="1657912" y="2256454"/>
                    <a:pt x="1629830" y="2284537"/>
                    <a:pt x="1595188" y="2284537"/>
                  </a:cubicBezTo>
                  <a:lnTo>
                    <a:pt x="62724" y="2284537"/>
                  </a:lnTo>
                  <a:cubicBezTo>
                    <a:pt x="46088" y="2284537"/>
                    <a:pt x="30134" y="2277928"/>
                    <a:pt x="18371" y="2266165"/>
                  </a:cubicBezTo>
                  <a:cubicBezTo>
                    <a:pt x="6608" y="2254403"/>
                    <a:pt x="0" y="2238448"/>
                    <a:pt x="0" y="2221813"/>
                  </a:cubicBezTo>
                  <a:lnTo>
                    <a:pt x="0" y="62724"/>
                  </a:lnTo>
                  <a:cubicBezTo>
                    <a:pt x="0" y="46088"/>
                    <a:pt x="6608" y="30134"/>
                    <a:pt x="18371" y="18371"/>
                  </a:cubicBezTo>
                  <a:cubicBezTo>
                    <a:pt x="30134" y="6608"/>
                    <a:pt x="46088" y="0"/>
                    <a:pt x="62724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657912" cy="23321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1726528"/>
            <a:ext cx="5172739" cy="1855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31"/>
              </a:lnSpc>
            </a:pPr>
            <a:r>
              <a:rPr lang="en-US" sz="5308" b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PLANNING IN THE NOW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914400"/>
            <a:ext cx="5634574" cy="89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12"/>
              </a:lnSpc>
            </a:pPr>
            <a:r>
              <a:rPr lang="en-US" sz="5151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PART ONE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3642604"/>
            <a:ext cx="5634574" cy="3976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56"/>
              </a:lnSpc>
            </a:pPr>
            <a:r>
              <a:rPr lang="en-US" sz="282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Perspectives</a:t>
            </a:r>
          </a:p>
          <a:p>
            <a:pPr algn="l">
              <a:lnSpc>
                <a:spcPts val="3956"/>
              </a:lnSpc>
            </a:pPr>
            <a:endParaRPr lang="en-US" sz="2825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956"/>
              </a:lnSpc>
            </a:pPr>
            <a:r>
              <a:rPr lang="en-US" sz="282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Who are the players?</a:t>
            </a:r>
          </a:p>
          <a:p>
            <a:pPr marL="610124" lvl="1" indent="-305062" algn="l">
              <a:lnSpc>
                <a:spcPts val="3956"/>
              </a:lnSpc>
              <a:buFont typeface="Arial"/>
              <a:buChar char="•"/>
            </a:pPr>
            <a:r>
              <a:rPr lang="en-US" sz="282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Attorney</a:t>
            </a:r>
          </a:p>
          <a:p>
            <a:pPr marL="610124" lvl="1" indent="-305062" algn="l">
              <a:lnSpc>
                <a:spcPts val="3956"/>
              </a:lnSpc>
              <a:buFont typeface="Arial"/>
              <a:buChar char="•"/>
            </a:pPr>
            <a:r>
              <a:rPr lang="en-US" sz="282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Trustee</a:t>
            </a:r>
          </a:p>
          <a:p>
            <a:pPr marL="610124" lvl="1" indent="-305062" algn="l">
              <a:lnSpc>
                <a:spcPts val="3956"/>
              </a:lnSpc>
              <a:buFont typeface="Arial"/>
              <a:buChar char="•"/>
            </a:pPr>
            <a:r>
              <a:rPr lang="en-US" sz="282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Financial Advisors</a:t>
            </a:r>
          </a:p>
          <a:p>
            <a:pPr marL="610124" lvl="1" indent="-305062" algn="l">
              <a:lnSpc>
                <a:spcPts val="3956"/>
              </a:lnSpc>
              <a:buFont typeface="Arial"/>
              <a:buChar char="•"/>
            </a:pPr>
            <a:r>
              <a:rPr lang="en-US" sz="282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Family Office</a:t>
            </a:r>
          </a:p>
          <a:p>
            <a:pPr marL="610124" lvl="1" indent="-305062" algn="l">
              <a:lnSpc>
                <a:spcPts val="3956"/>
              </a:lnSpc>
              <a:spcBef>
                <a:spcPct val="0"/>
              </a:spcBef>
              <a:buFont typeface="Arial"/>
              <a:buChar char="•"/>
            </a:pPr>
            <a:r>
              <a:rPr lang="en-US" sz="282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Most importantly, the client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862583" y="1606753"/>
            <a:ext cx="1868266" cy="186826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862583" y="4210291"/>
            <a:ext cx="1868266" cy="1868266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862583" y="6811982"/>
            <a:ext cx="1868266" cy="1868266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8977298" y="1901472"/>
            <a:ext cx="1638836" cy="1335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2"/>
              </a:lnSpc>
            </a:pPr>
            <a:r>
              <a:rPr lang="en-US" sz="785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977298" y="4495485"/>
            <a:ext cx="1638836" cy="1335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2"/>
              </a:lnSpc>
            </a:pPr>
            <a:r>
              <a:rPr lang="en-US" sz="785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977298" y="7097732"/>
            <a:ext cx="1638836" cy="1335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2"/>
              </a:lnSpc>
            </a:pPr>
            <a:r>
              <a:rPr lang="en-US" sz="785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213120" y="1852637"/>
            <a:ext cx="4856091" cy="1300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5"/>
              </a:lnSpc>
              <a:spcBef>
                <a:spcPct val="0"/>
              </a:spcBef>
            </a:pPr>
            <a:r>
              <a:rPr lang="en-US" sz="243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Considerations: Planning should be in process no later than July 2025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213120" y="4456176"/>
            <a:ext cx="4856091" cy="1300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5"/>
              </a:lnSpc>
              <a:spcBef>
                <a:spcPct val="0"/>
              </a:spcBef>
            </a:pPr>
            <a:r>
              <a:rPr lang="en-US" sz="243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Roadblocks: Client cooperation &amp; information flow between players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213120" y="7272179"/>
            <a:ext cx="4856091" cy="871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5"/>
              </a:lnSpc>
              <a:spcBef>
                <a:spcPct val="0"/>
              </a:spcBef>
            </a:pPr>
            <a:r>
              <a:rPr lang="en-US" sz="243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Solutions to getting to the finish line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998691" y="942975"/>
            <a:ext cx="4833402" cy="746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92"/>
              </a:lnSpc>
            </a:pPr>
            <a:r>
              <a:rPr lang="en-US" sz="4351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START PLANNING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7937862" y="9777857"/>
            <a:ext cx="350138" cy="509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2"/>
              </a:lnSpc>
              <a:spcBef>
                <a:spcPct val="0"/>
              </a:spcBef>
            </a:pPr>
            <a:r>
              <a:rPr lang="en-US" sz="283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489205" y="2701925"/>
            <a:ext cx="15309591" cy="244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 b="1">
                <a:solidFill>
                  <a:srgbClr val="303642"/>
                </a:solidFill>
                <a:latin typeface="Lato Bold"/>
                <a:ea typeface="Lato Bold"/>
                <a:cs typeface="Lato Bold"/>
                <a:sym typeface="Lato Bold"/>
              </a:rPr>
              <a:t>HOW LONG WILL IT TAKE TO COMPLETE AN APPRAISAL ON: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257175" y="492530"/>
            <a:ext cx="18802350" cy="2006600"/>
            <a:chOff x="0" y="0"/>
            <a:chExt cx="4952059" cy="52848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52059" cy="528487"/>
            </a:xfrm>
            <a:custGeom>
              <a:avLst/>
              <a:gdLst/>
              <a:ahLst/>
              <a:cxnLst/>
              <a:rect l="l" t="t" r="r" b="b"/>
              <a:pathLst>
                <a:path w="4952059" h="528487">
                  <a:moveTo>
                    <a:pt x="20999" y="0"/>
                  </a:moveTo>
                  <a:lnTo>
                    <a:pt x="4931060" y="0"/>
                  </a:lnTo>
                  <a:cubicBezTo>
                    <a:pt x="4936629" y="0"/>
                    <a:pt x="4941970" y="2212"/>
                    <a:pt x="4945909" y="6151"/>
                  </a:cubicBezTo>
                  <a:cubicBezTo>
                    <a:pt x="4949847" y="10089"/>
                    <a:pt x="4952059" y="15430"/>
                    <a:pt x="4952059" y="20999"/>
                  </a:cubicBezTo>
                  <a:lnTo>
                    <a:pt x="4952059" y="507488"/>
                  </a:lnTo>
                  <a:cubicBezTo>
                    <a:pt x="4952059" y="519086"/>
                    <a:pt x="4942658" y="528487"/>
                    <a:pt x="4931060" y="528487"/>
                  </a:cubicBezTo>
                  <a:lnTo>
                    <a:pt x="20999" y="528487"/>
                  </a:lnTo>
                  <a:cubicBezTo>
                    <a:pt x="15430" y="528487"/>
                    <a:pt x="10089" y="526275"/>
                    <a:pt x="6151" y="522337"/>
                  </a:cubicBezTo>
                  <a:cubicBezTo>
                    <a:pt x="2212" y="518399"/>
                    <a:pt x="0" y="513057"/>
                    <a:pt x="0" y="507488"/>
                  </a:cubicBezTo>
                  <a:lnTo>
                    <a:pt x="0" y="20999"/>
                  </a:lnTo>
                  <a:cubicBezTo>
                    <a:pt x="0" y="15430"/>
                    <a:pt x="2212" y="10089"/>
                    <a:pt x="6151" y="6151"/>
                  </a:cubicBezTo>
                  <a:cubicBezTo>
                    <a:pt x="10089" y="2212"/>
                    <a:pt x="15430" y="0"/>
                    <a:pt x="20999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952059" cy="5761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377407" y="963028"/>
            <a:ext cx="9529050" cy="960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40"/>
              </a:lnSpc>
            </a:pPr>
            <a:r>
              <a:rPr lang="en-US" sz="5672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SURVEY QUESTION 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9895" y="9739448"/>
            <a:ext cx="239862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2D8BBA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MULTIPLE CHOICE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1310" y="6000750"/>
            <a:ext cx="3983284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>
                <a:solidFill>
                  <a:srgbClr val="303642"/>
                </a:solidFill>
                <a:latin typeface="Lato Bold"/>
                <a:ea typeface="Lato Bold"/>
                <a:cs typeface="Lato Bold"/>
                <a:sym typeface="Lato Bold"/>
              </a:rPr>
              <a:t>1.    REAL ESTATE LLC</a:t>
            </a:r>
          </a:p>
          <a:p>
            <a:pPr marL="1295400" lvl="2" indent="-431800" algn="just">
              <a:lnSpc>
                <a:spcPts val="4200"/>
              </a:lnSpc>
              <a:buAutoNum type="alphaLcPeriod"/>
            </a:pPr>
            <a:r>
              <a:rPr lang="en-US" sz="3000" b="1">
                <a:solidFill>
                  <a:srgbClr val="303642"/>
                </a:solidFill>
                <a:latin typeface="Lato Bold"/>
                <a:ea typeface="Lato Bold"/>
                <a:cs typeface="Lato Bold"/>
                <a:sym typeface="Lato Bold"/>
              </a:rPr>
              <a:t>10 DAYS</a:t>
            </a:r>
          </a:p>
          <a:p>
            <a:pPr marL="1295400" lvl="2" indent="-431800" algn="just">
              <a:lnSpc>
                <a:spcPts val="4200"/>
              </a:lnSpc>
              <a:buAutoNum type="alphaLcPeriod"/>
            </a:pPr>
            <a:r>
              <a:rPr lang="en-US" sz="3000" b="1">
                <a:solidFill>
                  <a:srgbClr val="303642"/>
                </a:solidFill>
                <a:latin typeface="Lato Bold"/>
                <a:ea typeface="Lato Bold"/>
                <a:cs typeface="Lato Bold"/>
                <a:sym typeface="Lato Bold"/>
              </a:rPr>
              <a:t>30 DAYS</a:t>
            </a:r>
          </a:p>
          <a:p>
            <a:pPr marL="1295400" lvl="2" indent="-431800" algn="just">
              <a:lnSpc>
                <a:spcPts val="4200"/>
              </a:lnSpc>
              <a:buAutoNum type="alphaLcPeriod"/>
            </a:pPr>
            <a:r>
              <a:rPr lang="en-US" sz="3000" b="1">
                <a:solidFill>
                  <a:srgbClr val="303642"/>
                </a:solidFill>
                <a:latin typeface="Lato Bold"/>
                <a:ea typeface="Lato Bold"/>
                <a:cs typeface="Lato Bold"/>
                <a:sym typeface="Lato Bold"/>
              </a:rPr>
              <a:t>45 DAYS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91930" y="6000750"/>
            <a:ext cx="6185132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>
                <a:solidFill>
                  <a:srgbClr val="303642"/>
                </a:solidFill>
                <a:latin typeface="Lato Bold"/>
                <a:ea typeface="Lato Bold"/>
                <a:cs typeface="Lato Bold"/>
                <a:sym typeface="Lato Bold"/>
              </a:rPr>
              <a:t>2.    MARKETABLE SECURITIES LLC</a:t>
            </a:r>
          </a:p>
          <a:p>
            <a:pPr marL="1295400" lvl="2" indent="-431800" algn="just">
              <a:lnSpc>
                <a:spcPts val="4200"/>
              </a:lnSpc>
              <a:buAutoNum type="alphaLcPeriod"/>
            </a:pPr>
            <a:r>
              <a:rPr lang="en-US" sz="3000" b="1">
                <a:solidFill>
                  <a:srgbClr val="303642"/>
                </a:solidFill>
                <a:latin typeface="Lato Bold"/>
                <a:ea typeface="Lato Bold"/>
                <a:cs typeface="Lato Bold"/>
                <a:sym typeface="Lato Bold"/>
              </a:rPr>
              <a:t>10 DAYS</a:t>
            </a:r>
          </a:p>
          <a:p>
            <a:pPr marL="1295400" lvl="2" indent="-431800" algn="just">
              <a:lnSpc>
                <a:spcPts val="4200"/>
              </a:lnSpc>
              <a:buAutoNum type="alphaLcPeriod"/>
            </a:pPr>
            <a:r>
              <a:rPr lang="en-US" sz="3000" b="1">
                <a:solidFill>
                  <a:srgbClr val="303642"/>
                </a:solidFill>
                <a:latin typeface="Lato Bold"/>
                <a:ea typeface="Lato Bold"/>
                <a:cs typeface="Lato Bold"/>
                <a:sym typeface="Lato Bold"/>
              </a:rPr>
              <a:t>30 DAYS</a:t>
            </a:r>
          </a:p>
          <a:p>
            <a:pPr marL="1295400" lvl="2" indent="-431800" algn="just">
              <a:lnSpc>
                <a:spcPts val="4200"/>
              </a:lnSpc>
              <a:buAutoNum type="alphaLcPeriod"/>
            </a:pPr>
            <a:r>
              <a:rPr lang="en-US" sz="3000" b="1">
                <a:solidFill>
                  <a:srgbClr val="303642"/>
                </a:solidFill>
                <a:latin typeface="Lato Bold"/>
                <a:ea typeface="Lato Bold"/>
                <a:cs typeface="Lato Bold"/>
                <a:sym typeface="Lato Bold"/>
              </a:rPr>
              <a:t>45 DAYS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124762" y="6000750"/>
            <a:ext cx="5410081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>
                <a:solidFill>
                  <a:srgbClr val="303642"/>
                </a:solidFill>
                <a:latin typeface="Lato Bold"/>
                <a:ea typeface="Lato Bold"/>
                <a:cs typeface="Lato Bold"/>
                <a:sym typeface="Lato Bold"/>
              </a:rPr>
              <a:t>3.       OPERATING COMPANY</a:t>
            </a:r>
          </a:p>
          <a:p>
            <a:pPr marL="1295400" lvl="2" indent="-431800" algn="just">
              <a:lnSpc>
                <a:spcPts val="4200"/>
              </a:lnSpc>
              <a:buAutoNum type="alphaLcPeriod"/>
            </a:pPr>
            <a:r>
              <a:rPr lang="en-US" sz="3000" b="1">
                <a:solidFill>
                  <a:srgbClr val="303642"/>
                </a:solidFill>
                <a:latin typeface="Lato Bold"/>
                <a:ea typeface="Lato Bold"/>
                <a:cs typeface="Lato Bold"/>
                <a:sym typeface="Lato Bold"/>
              </a:rPr>
              <a:t>20 DAYS</a:t>
            </a:r>
          </a:p>
          <a:p>
            <a:pPr marL="1295400" lvl="2" indent="-431800" algn="just">
              <a:lnSpc>
                <a:spcPts val="4200"/>
              </a:lnSpc>
              <a:buAutoNum type="alphaLcPeriod"/>
            </a:pPr>
            <a:r>
              <a:rPr lang="en-US" sz="3000" b="1">
                <a:solidFill>
                  <a:srgbClr val="303642"/>
                </a:solidFill>
                <a:latin typeface="Lato Bold"/>
                <a:ea typeface="Lato Bold"/>
                <a:cs typeface="Lato Bold"/>
                <a:sym typeface="Lato Bold"/>
              </a:rPr>
              <a:t>30 DAYS</a:t>
            </a:r>
          </a:p>
          <a:p>
            <a:pPr marL="1295400" lvl="2" indent="-431800" algn="just">
              <a:lnSpc>
                <a:spcPts val="4200"/>
              </a:lnSpc>
              <a:buAutoNum type="alphaLcPeriod"/>
            </a:pPr>
            <a:r>
              <a:rPr lang="en-US" sz="3000" b="1">
                <a:solidFill>
                  <a:srgbClr val="303642"/>
                </a:solidFill>
                <a:latin typeface="Lato Bold"/>
                <a:ea typeface="Lato Bold"/>
                <a:cs typeface="Lato Bold"/>
                <a:sym typeface="Lato Bold"/>
              </a:rPr>
              <a:t>60 DAYS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937862" y="9777857"/>
            <a:ext cx="350138" cy="509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2"/>
              </a:lnSpc>
              <a:spcBef>
                <a:spcPct val="0"/>
              </a:spcBef>
            </a:pPr>
            <a:r>
              <a:rPr lang="en-US" sz="283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726528"/>
            <a:ext cx="6775083" cy="1855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31"/>
              </a:lnSpc>
            </a:pPr>
            <a:r>
              <a:rPr lang="en-US" sz="5308" b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ASSET VALUATION PROCESS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914400"/>
            <a:ext cx="5634574" cy="89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12"/>
              </a:lnSpc>
            </a:pPr>
            <a:r>
              <a:rPr lang="en-US" sz="5151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PART TWO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268799" y="4327936"/>
            <a:ext cx="6294884" cy="4068753"/>
            <a:chOff x="0" y="0"/>
            <a:chExt cx="8393179" cy="5425005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8393179" cy="5425005"/>
              <a:chOff x="0" y="0"/>
              <a:chExt cx="1657912" cy="107160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657912" cy="1071606"/>
              </a:xfrm>
              <a:custGeom>
                <a:avLst/>
                <a:gdLst/>
                <a:ahLst/>
                <a:cxnLst/>
                <a:rect l="l" t="t" r="r" b="b"/>
                <a:pathLst>
                  <a:path w="1657912" h="1071606">
                    <a:moveTo>
                      <a:pt x="62724" y="0"/>
                    </a:moveTo>
                    <a:lnTo>
                      <a:pt x="1595188" y="0"/>
                    </a:lnTo>
                    <a:cubicBezTo>
                      <a:pt x="1611824" y="0"/>
                      <a:pt x="1627778" y="6608"/>
                      <a:pt x="1639541" y="18371"/>
                    </a:cubicBezTo>
                    <a:cubicBezTo>
                      <a:pt x="1651304" y="30134"/>
                      <a:pt x="1657912" y="46088"/>
                      <a:pt x="1657912" y="62724"/>
                    </a:cubicBezTo>
                    <a:lnTo>
                      <a:pt x="1657912" y="1008882"/>
                    </a:lnTo>
                    <a:cubicBezTo>
                      <a:pt x="1657912" y="1025518"/>
                      <a:pt x="1651304" y="1041472"/>
                      <a:pt x="1639541" y="1053234"/>
                    </a:cubicBezTo>
                    <a:cubicBezTo>
                      <a:pt x="1627778" y="1064997"/>
                      <a:pt x="1611824" y="1071606"/>
                      <a:pt x="1595188" y="1071606"/>
                    </a:cubicBezTo>
                    <a:lnTo>
                      <a:pt x="62724" y="1071606"/>
                    </a:lnTo>
                    <a:cubicBezTo>
                      <a:pt x="46088" y="1071606"/>
                      <a:pt x="30134" y="1064997"/>
                      <a:pt x="18371" y="1053234"/>
                    </a:cubicBezTo>
                    <a:cubicBezTo>
                      <a:pt x="6608" y="1041472"/>
                      <a:pt x="0" y="1025518"/>
                      <a:pt x="0" y="1008882"/>
                    </a:cubicBezTo>
                    <a:lnTo>
                      <a:pt x="0" y="62724"/>
                    </a:lnTo>
                    <a:cubicBezTo>
                      <a:pt x="0" y="46088"/>
                      <a:pt x="6608" y="30134"/>
                      <a:pt x="18371" y="18371"/>
                    </a:cubicBezTo>
                    <a:cubicBezTo>
                      <a:pt x="30134" y="6608"/>
                      <a:pt x="46088" y="0"/>
                      <a:pt x="62724" y="0"/>
                    </a:cubicBezTo>
                    <a:close/>
                  </a:path>
                </a:pathLst>
              </a:custGeom>
              <a:solidFill>
                <a:srgbClr val="004AA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1657912" cy="11192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440207" y="416413"/>
              <a:ext cx="7512765" cy="3672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74892" lvl="1" indent="-337446" algn="l">
                <a:lnSpc>
                  <a:spcPts val="4376"/>
                </a:lnSpc>
                <a:buFont typeface="Arial"/>
                <a:buChar char="•"/>
              </a:pPr>
              <a:r>
                <a:rPr lang="en-US" sz="3125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LLCs and RE Holding Companies</a:t>
              </a:r>
            </a:p>
            <a:p>
              <a:pPr marL="674892" lvl="1" indent="-337446" algn="l">
                <a:lnSpc>
                  <a:spcPts val="4376"/>
                </a:lnSpc>
                <a:buFont typeface="Arial"/>
                <a:buChar char="•"/>
              </a:pPr>
              <a:r>
                <a:rPr lang="en-US" sz="3125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LLCs and Securities Partnerships</a:t>
              </a:r>
            </a:p>
            <a:p>
              <a:pPr marL="674892" lvl="1" indent="-337446" algn="l">
                <a:lnSpc>
                  <a:spcPts val="4376"/>
                </a:lnSpc>
                <a:buFont typeface="Arial"/>
                <a:buChar char="•"/>
              </a:pPr>
              <a:r>
                <a:rPr lang="en-US" sz="3125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Operating Companies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467689" y="4327936"/>
            <a:ext cx="6294884" cy="4068753"/>
            <a:chOff x="0" y="0"/>
            <a:chExt cx="8393179" cy="5425005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8393179" cy="5425005"/>
              <a:chOff x="0" y="0"/>
              <a:chExt cx="1657912" cy="107160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657912" cy="1071606"/>
              </a:xfrm>
              <a:custGeom>
                <a:avLst/>
                <a:gdLst/>
                <a:ahLst/>
                <a:cxnLst/>
                <a:rect l="l" t="t" r="r" b="b"/>
                <a:pathLst>
                  <a:path w="1657912" h="1071606">
                    <a:moveTo>
                      <a:pt x="62724" y="0"/>
                    </a:moveTo>
                    <a:lnTo>
                      <a:pt x="1595188" y="0"/>
                    </a:lnTo>
                    <a:cubicBezTo>
                      <a:pt x="1611824" y="0"/>
                      <a:pt x="1627778" y="6608"/>
                      <a:pt x="1639541" y="18371"/>
                    </a:cubicBezTo>
                    <a:cubicBezTo>
                      <a:pt x="1651304" y="30134"/>
                      <a:pt x="1657912" y="46088"/>
                      <a:pt x="1657912" y="62724"/>
                    </a:cubicBezTo>
                    <a:lnTo>
                      <a:pt x="1657912" y="1008882"/>
                    </a:lnTo>
                    <a:cubicBezTo>
                      <a:pt x="1657912" y="1025518"/>
                      <a:pt x="1651304" y="1041472"/>
                      <a:pt x="1639541" y="1053234"/>
                    </a:cubicBezTo>
                    <a:cubicBezTo>
                      <a:pt x="1627778" y="1064997"/>
                      <a:pt x="1611824" y="1071606"/>
                      <a:pt x="1595188" y="1071606"/>
                    </a:cubicBezTo>
                    <a:lnTo>
                      <a:pt x="62724" y="1071606"/>
                    </a:lnTo>
                    <a:cubicBezTo>
                      <a:pt x="46088" y="1071606"/>
                      <a:pt x="30134" y="1064997"/>
                      <a:pt x="18371" y="1053234"/>
                    </a:cubicBezTo>
                    <a:cubicBezTo>
                      <a:pt x="6608" y="1041472"/>
                      <a:pt x="0" y="1025518"/>
                      <a:pt x="0" y="1008882"/>
                    </a:cubicBezTo>
                    <a:lnTo>
                      <a:pt x="0" y="62724"/>
                    </a:lnTo>
                    <a:cubicBezTo>
                      <a:pt x="0" y="46088"/>
                      <a:pt x="6608" y="30134"/>
                      <a:pt x="18371" y="18371"/>
                    </a:cubicBezTo>
                    <a:cubicBezTo>
                      <a:pt x="30134" y="6608"/>
                      <a:pt x="46088" y="0"/>
                      <a:pt x="62724" y="0"/>
                    </a:cubicBezTo>
                    <a:close/>
                  </a:path>
                </a:pathLst>
              </a:custGeom>
              <a:solidFill>
                <a:srgbClr val="004AA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47625"/>
                <a:ext cx="1657912" cy="111923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440207" y="416413"/>
              <a:ext cx="7512765" cy="4408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376"/>
                </a:lnSpc>
              </a:pPr>
              <a:r>
                <a:rPr lang="en-US" sz="3125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Consideration: corporate trustees typically have LLC and closely held committees who must review operating documents as well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7937862" y="9777857"/>
            <a:ext cx="350138" cy="509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2"/>
              </a:lnSpc>
              <a:spcBef>
                <a:spcPct val="0"/>
              </a:spcBef>
            </a:pPr>
            <a:r>
              <a:rPr lang="en-US" sz="283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68511" y="8997950"/>
            <a:ext cx="2514600" cy="260350"/>
            <a:chOff x="0" y="0"/>
            <a:chExt cx="662281" cy="68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2281" cy="68570"/>
            </a:xfrm>
            <a:custGeom>
              <a:avLst/>
              <a:gdLst/>
              <a:ahLst/>
              <a:cxnLst/>
              <a:rect l="l" t="t" r="r" b="b"/>
              <a:pathLst>
                <a:path w="662281" h="68570">
                  <a:moveTo>
                    <a:pt x="0" y="0"/>
                  </a:moveTo>
                  <a:lnTo>
                    <a:pt x="662281" y="0"/>
                  </a:lnTo>
                  <a:lnTo>
                    <a:pt x="662281" y="68570"/>
                  </a:lnTo>
                  <a:lnTo>
                    <a:pt x="0" y="68570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62281" cy="116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981392" y="1774508"/>
            <a:ext cx="8906956" cy="6737985"/>
            <a:chOff x="0" y="0"/>
            <a:chExt cx="11875941" cy="8983980"/>
          </a:xfrm>
        </p:grpSpPr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5190673" y="0"/>
              <a:ext cx="6685268" cy="8983980"/>
              <a:chOff x="0" y="0"/>
              <a:chExt cx="3663950" cy="49237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31750" y="31750"/>
                <a:ext cx="3600450" cy="4859020"/>
              </a:xfrm>
              <a:custGeom>
                <a:avLst/>
                <a:gdLst/>
                <a:ahLst/>
                <a:cxnLst/>
                <a:rect l="l" t="t" r="r" b="b"/>
                <a:pathLst>
                  <a:path w="3600450" h="4859020">
                    <a:moveTo>
                      <a:pt x="3600450" y="4499610"/>
                    </a:moveTo>
                    <a:cubicBezTo>
                      <a:pt x="3600450" y="4699000"/>
                      <a:pt x="3439160" y="4859020"/>
                      <a:pt x="3241040" y="4859020"/>
                    </a:cubicBezTo>
                    <a:lnTo>
                      <a:pt x="359410" y="4859020"/>
                    </a:lnTo>
                    <a:cubicBezTo>
                      <a:pt x="160020" y="4859020"/>
                      <a:pt x="0" y="4697730"/>
                      <a:pt x="0" y="4499610"/>
                    </a:cubicBezTo>
                    <a:lnTo>
                      <a:pt x="0" y="359410"/>
                    </a:lnTo>
                    <a:cubicBezTo>
                      <a:pt x="0" y="160020"/>
                      <a:pt x="161290" y="0"/>
                      <a:pt x="359410" y="0"/>
                    </a:cubicBezTo>
                    <a:lnTo>
                      <a:pt x="3239770" y="0"/>
                    </a:lnTo>
                    <a:cubicBezTo>
                      <a:pt x="3439160" y="0"/>
                      <a:pt x="3599180" y="161290"/>
                      <a:pt x="3599180" y="359410"/>
                    </a:cubicBezTo>
                    <a:lnTo>
                      <a:pt x="3600450" y="449961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51280" r="-51280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3663950" cy="4923790"/>
              </a:xfrm>
              <a:custGeom>
                <a:avLst/>
                <a:gdLst/>
                <a:ahLst/>
                <a:cxnLst/>
                <a:rect l="l" t="t" r="r" b="b"/>
                <a:pathLst>
                  <a:path w="3663950" h="4923790">
                    <a:moveTo>
                      <a:pt x="3271520" y="4923790"/>
                    </a:moveTo>
                    <a:lnTo>
                      <a:pt x="391160" y="4923790"/>
                    </a:lnTo>
                    <a:cubicBezTo>
                      <a:pt x="175260" y="4923790"/>
                      <a:pt x="0" y="4748530"/>
                      <a:pt x="0" y="4532630"/>
                    </a:cubicBezTo>
                    <a:lnTo>
                      <a:pt x="0" y="392430"/>
                    </a:lnTo>
                    <a:cubicBezTo>
                      <a:pt x="0" y="175260"/>
                      <a:pt x="175260" y="0"/>
                      <a:pt x="391160" y="0"/>
                    </a:cubicBezTo>
                    <a:lnTo>
                      <a:pt x="3271520" y="0"/>
                    </a:lnTo>
                    <a:cubicBezTo>
                      <a:pt x="3487420" y="0"/>
                      <a:pt x="3662680" y="175260"/>
                      <a:pt x="3662680" y="391160"/>
                    </a:cubicBezTo>
                    <a:lnTo>
                      <a:pt x="3662680" y="4531360"/>
                    </a:lnTo>
                    <a:cubicBezTo>
                      <a:pt x="3663950" y="4747260"/>
                      <a:pt x="3487420" y="4923790"/>
                      <a:pt x="3271520" y="4923790"/>
                    </a:cubicBezTo>
                    <a:close/>
                    <a:moveTo>
                      <a:pt x="391160" y="63500"/>
                    </a:moveTo>
                    <a:cubicBezTo>
                      <a:pt x="210820" y="63500"/>
                      <a:pt x="63500" y="210820"/>
                      <a:pt x="63500" y="391160"/>
                    </a:cubicBezTo>
                    <a:lnTo>
                      <a:pt x="63500" y="4531360"/>
                    </a:lnTo>
                    <a:cubicBezTo>
                      <a:pt x="63500" y="4712970"/>
                      <a:pt x="210820" y="4859020"/>
                      <a:pt x="391160" y="4859020"/>
                    </a:cubicBezTo>
                    <a:lnTo>
                      <a:pt x="3271520" y="4859020"/>
                    </a:lnTo>
                    <a:cubicBezTo>
                      <a:pt x="3453130" y="4859020"/>
                      <a:pt x="3599180" y="4711700"/>
                      <a:pt x="3599180" y="4531360"/>
                    </a:cubicBezTo>
                    <a:lnTo>
                      <a:pt x="3599180" y="391160"/>
                    </a:lnTo>
                    <a:cubicBezTo>
                      <a:pt x="3599180" y="209550"/>
                      <a:pt x="3451860" y="63500"/>
                      <a:pt x="3271520" y="63500"/>
                    </a:cubicBezTo>
                    <a:lnTo>
                      <a:pt x="391160" y="63500"/>
                    </a:lnTo>
                    <a:close/>
                  </a:path>
                </a:pathLst>
              </a:custGeom>
              <a:solidFill>
                <a:srgbClr val="004AA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25164"/>
              <a:ext cx="4098225" cy="4232647"/>
              <a:chOff x="0" y="0"/>
              <a:chExt cx="6350000" cy="65582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74930" y="74930"/>
                <a:ext cx="6200140" cy="6408420"/>
              </a:xfrm>
              <a:custGeom>
                <a:avLst/>
                <a:gdLst/>
                <a:ahLst/>
                <a:cxnLst/>
                <a:rect l="l" t="t" r="r" b="b"/>
                <a:pathLst>
                  <a:path w="6200140" h="6408420">
                    <a:moveTo>
                      <a:pt x="6200140" y="5351780"/>
                    </a:moveTo>
                    <a:cubicBezTo>
                      <a:pt x="6200140" y="5935980"/>
                      <a:pt x="5726430" y="6408420"/>
                      <a:pt x="5143500" y="6408420"/>
                    </a:cubicBezTo>
                    <a:lnTo>
                      <a:pt x="1056640" y="6408420"/>
                    </a:lnTo>
                    <a:cubicBezTo>
                      <a:pt x="472440" y="6408420"/>
                      <a:pt x="0" y="5934710"/>
                      <a:pt x="0" y="5351780"/>
                    </a:cubicBezTo>
                    <a:lnTo>
                      <a:pt x="0" y="1056640"/>
                    </a:lnTo>
                    <a:cubicBezTo>
                      <a:pt x="0" y="472440"/>
                      <a:pt x="473710" y="0"/>
                      <a:pt x="1056640" y="0"/>
                    </a:cubicBezTo>
                    <a:lnTo>
                      <a:pt x="5143500" y="0"/>
                    </a:lnTo>
                    <a:cubicBezTo>
                      <a:pt x="5727700" y="0"/>
                      <a:pt x="6200140" y="473710"/>
                      <a:pt x="6200140" y="1056640"/>
                    </a:cubicBezTo>
                    <a:lnTo>
                      <a:pt x="6200140" y="535178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27495" r="-27495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0000" cy="655828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558280">
                    <a:moveTo>
                      <a:pt x="5218430" y="6558280"/>
                    </a:moveTo>
                    <a:lnTo>
                      <a:pt x="1131570" y="6558280"/>
                    </a:lnTo>
                    <a:cubicBezTo>
                      <a:pt x="508000" y="6558280"/>
                      <a:pt x="0" y="6050280"/>
                      <a:pt x="0" y="5426710"/>
                    </a:cubicBezTo>
                    <a:lnTo>
                      <a:pt x="0" y="1131570"/>
                    </a:lnTo>
                    <a:cubicBezTo>
                      <a:pt x="0" y="508000"/>
                      <a:pt x="508000" y="0"/>
                      <a:pt x="1131570" y="0"/>
                    </a:cubicBezTo>
                    <a:lnTo>
                      <a:pt x="5218430" y="0"/>
                    </a:lnTo>
                    <a:cubicBezTo>
                      <a:pt x="5842000" y="0"/>
                      <a:pt x="6350000" y="508000"/>
                      <a:pt x="6350000" y="1131570"/>
                    </a:cubicBezTo>
                    <a:lnTo>
                      <a:pt x="6350000" y="5425440"/>
                    </a:lnTo>
                    <a:cubicBezTo>
                      <a:pt x="6350000" y="6050280"/>
                      <a:pt x="5842000" y="6558280"/>
                      <a:pt x="5218430" y="6558280"/>
                    </a:cubicBezTo>
                    <a:close/>
                    <a:moveTo>
                      <a:pt x="1131570" y="149860"/>
                    </a:moveTo>
                    <a:cubicBezTo>
                      <a:pt x="590550" y="149860"/>
                      <a:pt x="149860" y="590550"/>
                      <a:pt x="149860" y="1131570"/>
                    </a:cubicBezTo>
                    <a:lnTo>
                      <a:pt x="149860" y="5425440"/>
                    </a:lnTo>
                    <a:cubicBezTo>
                      <a:pt x="149860" y="5966460"/>
                      <a:pt x="590550" y="6407150"/>
                      <a:pt x="1131570" y="6407150"/>
                    </a:cubicBezTo>
                    <a:lnTo>
                      <a:pt x="5218430" y="6407150"/>
                    </a:lnTo>
                    <a:cubicBezTo>
                      <a:pt x="5759450" y="6407150"/>
                      <a:pt x="6200140" y="5966460"/>
                      <a:pt x="6200140" y="5425440"/>
                    </a:cubicBezTo>
                    <a:lnTo>
                      <a:pt x="6200140" y="1131570"/>
                    </a:lnTo>
                    <a:cubicBezTo>
                      <a:pt x="6200140" y="590550"/>
                      <a:pt x="5759450" y="149860"/>
                      <a:pt x="5218430" y="149860"/>
                    </a:cubicBezTo>
                    <a:lnTo>
                      <a:pt x="1131570" y="149860"/>
                    </a:lnTo>
                    <a:close/>
                  </a:path>
                </a:pathLst>
              </a:custGeom>
              <a:solidFill>
                <a:srgbClr val="004AA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0" y="4726169"/>
              <a:ext cx="4098225" cy="4232647"/>
              <a:chOff x="0" y="0"/>
              <a:chExt cx="6350000" cy="655828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74930" y="74930"/>
                <a:ext cx="6200140" cy="6408420"/>
              </a:xfrm>
              <a:custGeom>
                <a:avLst/>
                <a:gdLst/>
                <a:ahLst/>
                <a:cxnLst/>
                <a:rect l="l" t="t" r="r" b="b"/>
                <a:pathLst>
                  <a:path w="6200140" h="6408420">
                    <a:moveTo>
                      <a:pt x="6200140" y="5351780"/>
                    </a:moveTo>
                    <a:cubicBezTo>
                      <a:pt x="6200140" y="5935980"/>
                      <a:pt x="5726430" y="6408420"/>
                      <a:pt x="5143500" y="6408420"/>
                    </a:cubicBezTo>
                    <a:lnTo>
                      <a:pt x="1056640" y="6408420"/>
                    </a:lnTo>
                    <a:cubicBezTo>
                      <a:pt x="472440" y="6408420"/>
                      <a:pt x="0" y="5934710"/>
                      <a:pt x="0" y="5351780"/>
                    </a:cubicBezTo>
                    <a:lnTo>
                      <a:pt x="0" y="1056640"/>
                    </a:lnTo>
                    <a:cubicBezTo>
                      <a:pt x="0" y="472440"/>
                      <a:pt x="473710" y="0"/>
                      <a:pt x="1056640" y="0"/>
                    </a:cubicBezTo>
                    <a:lnTo>
                      <a:pt x="5143500" y="0"/>
                    </a:lnTo>
                    <a:cubicBezTo>
                      <a:pt x="5727700" y="0"/>
                      <a:pt x="6200140" y="473710"/>
                      <a:pt x="6200140" y="1056640"/>
                    </a:cubicBezTo>
                    <a:lnTo>
                      <a:pt x="6200140" y="5351780"/>
                    </a:lnTo>
                    <a:close/>
                  </a:path>
                </a:pathLst>
              </a:custGeom>
              <a:blipFill>
                <a:blip r:embed="rId6"/>
                <a:stretch>
                  <a:fillRect l="-41874" r="-41874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0" y="0"/>
                <a:ext cx="6350000" cy="655828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558280">
                    <a:moveTo>
                      <a:pt x="5218430" y="6558280"/>
                    </a:moveTo>
                    <a:lnTo>
                      <a:pt x="1131570" y="6558280"/>
                    </a:lnTo>
                    <a:cubicBezTo>
                      <a:pt x="508000" y="6558280"/>
                      <a:pt x="0" y="6050280"/>
                      <a:pt x="0" y="5426710"/>
                    </a:cubicBezTo>
                    <a:lnTo>
                      <a:pt x="0" y="1131570"/>
                    </a:lnTo>
                    <a:cubicBezTo>
                      <a:pt x="0" y="508000"/>
                      <a:pt x="508000" y="0"/>
                      <a:pt x="1131570" y="0"/>
                    </a:cubicBezTo>
                    <a:lnTo>
                      <a:pt x="5218430" y="0"/>
                    </a:lnTo>
                    <a:cubicBezTo>
                      <a:pt x="5842000" y="0"/>
                      <a:pt x="6350000" y="508000"/>
                      <a:pt x="6350000" y="1131570"/>
                    </a:cubicBezTo>
                    <a:lnTo>
                      <a:pt x="6350000" y="5425440"/>
                    </a:lnTo>
                    <a:cubicBezTo>
                      <a:pt x="6350000" y="6050280"/>
                      <a:pt x="5842000" y="6558280"/>
                      <a:pt x="5218430" y="6558280"/>
                    </a:cubicBezTo>
                    <a:close/>
                    <a:moveTo>
                      <a:pt x="1131570" y="149860"/>
                    </a:moveTo>
                    <a:cubicBezTo>
                      <a:pt x="590550" y="149860"/>
                      <a:pt x="149860" y="590550"/>
                      <a:pt x="149860" y="1131570"/>
                    </a:cubicBezTo>
                    <a:lnTo>
                      <a:pt x="149860" y="5425440"/>
                    </a:lnTo>
                    <a:cubicBezTo>
                      <a:pt x="149860" y="5966460"/>
                      <a:pt x="590550" y="6407150"/>
                      <a:pt x="1131570" y="6407150"/>
                    </a:cubicBezTo>
                    <a:lnTo>
                      <a:pt x="5218430" y="6407150"/>
                    </a:lnTo>
                    <a:cubicBezTo>
                      <a:pt x="5759450" y="6407150"/>
                      <a:pt x="6200140" y="5966460"/>
                      <a:pt x="6200140" y="5425440"/>
                    </a:cubicBezTo>
                    <a:lnTo>
                      <a:pt x="6200140" y="1131570"/>
                    </a:lnTo>
                    <a:cubicBezTo>
                      <a:pt x="6200140" y="590550"/>
                      <a:pt x="5759450" y="149860"/>
                      <a:pt x="5218430" y="149860"/>
                    </a:cubicBezTo>
                    <a:lnTo>
                      <a:pt x="1131570" y="149860"/>
                    </a:lnTo>
                    <a:close/>
                  </a:path>
                </a:pathLst>
              </a:custGeom>
              <a:solidFill>
                <a:srgbClr val="004AA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" name="TextBox 16"/>
          <p:cNvSpPr txBox="1"/>
          <p:nvPr/>
        </p:nvSpPr>
        <p:spPr>
          <a:xfrm>
            <a:off x="568511" y="1681184"/>
            <a:ext cx="4243380" cy="91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31"/>
              </a:lnSpc>
            </a:pPr>
            <a:r>
              <a:rPr lang="en-US" sz="5308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GATHERING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8511" y="914400"/>
            <a:ext cx="4842085" cy="89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12"/>
              </a:lnSpc>
            </a:pPr>
            <a:r>
              <a:rPr lang="en-US" sz="5151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DOCUMENT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8511" y="3127095"/>
            <a:ext cx="5634574" cy="2576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6"/>
              </a:lnSpc>
            </a:pPr>
            <a:r>
              <a:rPr lang="en-US" sz="242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Important for the players to prepare the client</a:t>
            </a:r>
          </a:p>
          <a:p>
            <a:pPr marL="523766" lvl="1" indent="-261883" algn="l">
              <a:lnSpc>
                <a:spcPts val="3396"/>
              </a:lnSpc>
              <a:buFont typeface="Arial"/>
              <a:buChar char="•"/>
            </a:pPr>
            <a:r>
              <a:rPr lang="en-US" sz="242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Establish time frames for various assets</a:t>
            </a:r>
          </a:p>
          <a:p>
            <a:pPr marL="523766" lvl="1" indent="-261883" algn="l">
              <a:lnSpc>
                <a:spcPts val="3396"/>
              </a:lnSpc>
              <a:buFont typeface="Arial"/>
              <a:buChar char="•"/>
            </a:pPr>
            <a:r>
              <a:rPr lang="en-US" sz="242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Types of items needed for qualified appraisal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68511" y="6149351"/>
            <a:ext cx="5634574" cy="1290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6"/>
              </a:lnSpc>
              <a:spcBef>
                <a:spcPct val="0"/>
              </a:spcBef>
            </a:pPr>
            <a:r>
              <a:rPr lang="en-US" sz="242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If all of the items needed are not fulfilled, a lesser appraisal can be completed but it is not optimal.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937862" y="9777857"/>
            <a:ext cx="350138" cy="509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2"/>
              </a:lnSpc>
              <a:spcBef>
                <a:spcPct val="0"/>
              </a:spcBef>
            </a:pPr>
            <a:r>
              <a:rPr lang="en-US" sz="283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726528"/>
            <a:ext cx="8571210" cy="91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31"/>
              </a:lnSpc>
            </a:pPr>
            <a:r>
              <a:rPr lang="en-US" sz="5308" b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ROLE OF THE ADVISORS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914400"/>
            <a:ext cx="5634574" cy="89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12"/>
              </a:lnSpc>
            </a:pPr>
            <a:r>
              <a:rPr lang="en-US" sz="5151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PART THREE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949586" y="5650308"/>
            <a:ext cx="6286321" cy="1004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2"/>
              </a:lnSpc>
              <a:spcBef>
                <a:spcPct val="0"/>
              </a:spcBef>
            </a:pPr>
            <a:r>
              <a:rPr lang="en-US" sz="283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Complete and explain the valuation to client and advisors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488116" y="3170250"/>
            <a:ext cx="4251920" cy="1431900"/>
            <a:chOff x="0" y="0"/>
            <a:chExt cx="5669227" cy="1909200"/>
          </a:xfrm>
        </p:grpSpPr>
        <p:grpSp>
          <p:nvGrpSpPr>
            <p:cNvPr id="7" name="Group 7"/>
            <p:cNvGrpSpPr/>
            <p:nvPr/>
          </p:nvGrpSpPr>
          <p:grpSpPr>
            <a:xfrm>
              <a:off x="607880" y="0"/>
              <a:ext cx="4453467" cy="1909200"/>
              <a:chOff x="0" y="0"/>
              <a:chExt cx="879697" cy="37712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79697" cy="377126"/>
              </a:xfrm>
              <a:custGeom>
                <a:avLst/>
                <a:gdLst/>
                <a:ahLst/>
                <a:cxnLst/>
                <a:rect l="l" t="t" r="r" b="b"/>
                <a:pathLst>
                  <a:path w="879697" h="377126">
                    <a:moveTo>
                      <a:pt x="118211" y="0"/>
                    </a:moveTo>
                    <a:lnTo>
                      <a:pt x="761486" y="0"/>
                    </a:lnTo>
                    <a:cubicBezTo>
                      <a:pt x="826772" y="0"/>
                      <a:pt x="879697" y="52925"/>
                      <a:pt x="879697" y="118211"/>
                    </a:cubicBezTo>
                    <a:lnTo>
                      <a:pt x="879697" y="258915"/>
                    </a:lnTo>
                    <a:cubicBezTo>
                      <a:pt x="879697" y="290266"/>
                      <a:pt x="867243" y="320334"/>
                      <a:pt x="845074" y="342503"/>
                    </a:cubicBezTo>
                    <a:cubicBezTo>
                      <a:pt x="822905" y="364672"/>
                      <a:pt x="792837" y="377126"/>
                      <a:pt x="761486" y="377126"/>
                    </a:cubicBezTo>
                    <a:lnTo>
                      <a:pt x="118211" y="377126"/>
                    </a:lnTo>
                    <a:cubicBezTo>
                      <a:pt x="52925" y="377126"/>
                      <a:pt x="0" y="324201"/>
                      <a:pt x="0" y="258915"/>
                    </a:cubicBezTo>
                    <a:lnTo>
                      <a:pt x="0" y="118211"/>
                    </a:lnTo>
                    <a:cubicBezTo>
                      <a:pt x="0" y="86860"/>
                      <a:pt x="12454" y="56792"/>
                      <a:pt x="34623" y="34623"/>
                    </a:cubicBezTo>
                    <a:cubicBezTo>
                      <a:pt x="56792" y="12454"/>
                      <a:pt x="86860" y="0"/>
                      <a:pt x="118211" y="0"/>
                    </a:cubicBezTo>
                    <a:close/>
                  </a:path>
                </a:pathLst>
              </a:custGeom>
              <a:solidFill>
                <a:srgbClr val="004AA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879697" cy="4247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0" y="428468"/>
              <a:ext cx="5669227" cy="966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13"/>
                </a:lnSpc>
              </a:pPr>
              <a:r>
                <a:rPr lang="en-US" sz="4366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TRUSTEE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949586" y="2845765"/>
            <a:ext cx="7171333" cy="1995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56"/>
              </a:lnSpc>
            </a:pPr>
            <a:r>
              <a:rPr lang="en-US" sz="282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When does the Trustee cut off the planning?</a:t>
            </a:r>
          </a:p>
          <a:p>
            <a:pPr algn="l">
              <a:lnSpc>
                <a:spcPts val="3956"/>
              </a:lnSpc>
              <a:spcBef>
                <a:spcPct val="0"/>
              </a:spcBef>
            </a:pPr>
            <a:r>
              <a:rPr lang="en-US" sz="282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Let the client know that transparency is key.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949586" y="7463208"/>
            <a:ext cx="7715296" cy="1995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2"/>
              </a:lnSpc>
              <a:spcBef>
                <a:spcPct val="0"/>
              </a:spcBef>
            </a:pPr>
            <a:r>
              <a:rPr lang="en-US" sz="283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development of the estate and tax plan as well as drafting the trust instruments and assisting the client with decisions regarding funding assets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488116" y="5479442"/>
            <a:ext cx="4251920" cy="1431900"/>
            <a:chOff x="0" y="0"/>
            <a:chExt cx="5669227" cy="1909200"/>
          </a:xfrm>
        </p:grpSpPr>
        <p:grpSp>
          <p:nvGrpSpPr>
            <p:cNvPr id="14" name="Group 14"/>
            <p:cNvGrpSpPr/>
            <p:nvPr/>
          </p:nvGrpSpPr>
          <p:grpSpPr>
            <a:xfrm>
              <a:off x="607880" y="0"/>
              <a:ext cx="4453467" cy="1909200"/>
              <a:chOff x="0" y="0"/>
              <a:chExt cx="879697" cy="37712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79697" cy="377126"/>
              </a:xfrm>
              <a:custGeom>
                <a:avLst/>
                <a:gdLst/>
                <a:ahLst/>
                <a:cxnLst/>
                <a:rect l="l" t="t" r="r" b="b"/>
                <a:pathLst>
                  <a:path w="879697" h="377126">
                    <a:moveTo>
                      <a:pt x="118211" y="0"/>
                    </a:moveTo>
                    <a:lnTo>
                      <a:pt x="761486" y="0"/>
                    </a:lnTo>
                    <a:cubicBezTo>
                      <a:pt x="826772" y="0"/>
                      <a:pt x="879697" y="52925"/>
                      <a:pt x="879697" y="118211"/>
                    </a:cubicBezTo>
                    <a:lnTo>
                      <a:pt x="879697" y="258915"/>
                    </a:lnTo>
                    <a:cubicBezTo>
                      <a:pt x="879697" y="290266"/>
                      <a:pt x="867243" y="320334"/>
                      <a:pt x="845074" y="342503"/>
                    </a:cubicBezTo>
                    <a:cubicBezTo>
                      <a:pt x="822905" y="364672"/>
                      <a:pt x="792837" y="377126"/>
                      <a:pt x="761486" y="377126"/>
                    </a:cubicBezTo>
                    <a:lnTo>
                      <a:pt x="118211" y="377126"/>
                    </a:lnTo>
                    <a:cubicBezTo>
                      <a:pt x="52925" y="377126"/>
                      <a:pt x="0" y="324201"/>
                      <a:pt x="0" y="258915"/>
                    </a:cubicBezTo>
                    <a:lnTo>
                      <a:pt x="0" y="118211"/>
                    </a:lnTo>
                    <a:cubicBezTo>
                      <a:pt x="0" y="86860"/>
                      <a:pt x="12454" y="56792"/>
                      <a:pt x="34623" y="34623"/>
                    </a:cubicBezTo>
                    <a:cubicBezTo>
                      <a:pt x="56792" y="12454"/>
                      <a:pt x="86860" y="0"/>
                      <a:pt x="118211" y="0"/>
                    </a:cubicBezTo>
                    <a:close/>
                  </a:path>
                </a:pathLst>
              </a:custGeom>
              <a:solidFill>
                <a:srgbClr val="004AA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47625"/>
                <a:ext cx="879697" cy="4247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0" y="428468"/>
              <a:ext cx="5669227" cy="966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13"/>
                </a:lnSpc>
              </a:pPr>
              <a:r>
                <a:rPr lang="en-US" sz="4366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APPRAISER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88116" y="7787642"/>
            <a:ext cx="4251920" cy="1431900"/>
            <a:chOff x="0" y="0"/>
            <a:chExt cx="5669227" cy="1909200"/>
          </a:xfrm>
        </p:grpSpPr>
        <p:grpSp>
          <p:nvGrpSpPr>
            <p:cNvPr id="19" name="Group 19"/>
            <p:cNvGrpSpPr/>
            <p:nvPr/>
          </p:nvGrpSpPr>
          <p:grpSpPr>
            <a:xfrm>
              <a:off x="607880" y="0"/>
              <a:ext cx="4453467" cy="1909200"/>
              <a:chOff x="0" y="0"/>
              <a:chExt cx="879697" cy="37712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79697" cy="377126"/>
              </a:xfrm>
              <a:custGeom>
                <a:avLst/>
                <a:gdLst/>
                <a:ahLst/>
                <a:cxnLst/>
                <a:rect l="l" t="t" r="r" b="b"/>
                <a:pathLst>
                  <a:path w="879697" h="377126">
                    <a:moveTo>
                      <a:pt x="118211" y="0"/>
                    </a:moveTo>
                    <a:lnTo>
                      <a:pt x="761486" y="0"/>
                    </a:lnTo>
                    <a:cubicBezTo>
                      <a:pt x="826772" y="0"/>
                      <a:pt x="879697" y="52925"/>
                      <a:pt x="879697" y="118211"/>
                    </a:cubicBezTo>
                    <a:lnTo>
                      <a:pt x="879697" y="258915"/>
                    </a:lnTo>
                    <a:cubicBezTo>
                      <a:pt x="879697" y="290266"/>
                      <a:pt x="867243" y="320334"/>
                      <a:pt x="845074" y="342503"/>
                    </a:cubicBezTo>
                    <a:cubicBezTo>
                      <a:pt x="822905" y="364672"/>
                      <a:pt x="792837" y="377126"/>
                      <a:pt x="761486" y="377126"/>
                    </a:cubicBezTo>
                    <a:lnTo>
                      <a:pt x="118211" y="377126"/>
                    </a:lnTo>
                    <a:cubicBezTo>
                      <a:pt x="52925" y="377126"/>
                      <a:pt x="0" y="324201"/>
                      <a:pt x="0" y="258915"/>
                    </a:cubicBezTo>
                    <a:lnTo>
                      <a:pt x="0" y="118211"/>
                    </a:lnTo>
                    <a:cubicBezTo>
                      <a:pt x="0" y="86860"/>
                      <a:pt x="12454" y="56792"/>
                      <a:pt x="34623" y="34623"/>
                    </a:cubicBezTo>
                    <a:cubicBezTo>
                      <a:pt x="56792" y="12454"/>
                      <a:pt x="86860" y="0"/>
                      <a:pt x="118211" y="0"/>
                    </a:cubicBezTo>
                    <a:close/>
                  </a:path>
                </a:pathLst>
              </a:custGeom>
              <a:solidFill>
                <a:srgbClr val="004AAD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879697" cy="4247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0" y="428468"/>
              <a:ext cx="5669227" cy="966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113"/>
                </a:lnSpc>
              </a:pPr>
              <a:r>
                <a:rPr lang="en-US" sz="4366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ATTORNEY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7937862" y="9777857"/>
            <a:ext cx="350138" cy="509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2"/>
              </a:lnSpc>
              <a:spcBef>
                <a:spcPct val="0"/>
              </a:spcBef>
            </a:pPr>
            <a:r>
              <a:rPr lang="en-US" sz="283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8997950"/>
            <a:ext cx="2514600" cy="260350"/>
            <a:chOff x="0" y="0"/>
            <a:chExt cx="662281" cy="68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2281" cy="68570"/>
            </a:xfrm>
            <a:custGeom>
              <a:avLst/>
              <a:gdLst/>
              <a:ahLst/>
              <a:cxnLst/>
              <a:rect l="l" t="t" r="r" b="b"/>
              <a:pathLst>
                <a:path w="662281" h="68570">
                  <a:moveTo>
                    <a:pt x="0" y="0"/>
                  </a:moveTo>
                  <a:lnTo>
                    <a:pt x="662281" y="0"/>
                  </a:lnTo>
                  <a:lnTo>
                    <a:pt x="662281" y="68570"/>
                  </a:lnTo>
                  <a:lnTo>
                    <a:pt x="0" y="68570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62281" cy="116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601520" y="806450"/>
            <a:ext cx="6294884" cy="8674100"/>
            <a:chOff x="0" y="0"/>
            <a:chExt cx="1657912" cy="228453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57912" cy="2284537"/>
            </a:xfrm>
            <a:custGeom>
              <a:avLst/>
              <a:gdLst/>
              <a:ahLst/>
              <a:cxnLst/>
              <a:rect l="l" t="t" r="r" b="b"/>
              <a:pathLst>
                <a:path w="1657912" h="2284537">
                  <a:moveTo>
                    <a:pt x="62724" y="0"/>
                  </a:moveTo>
                  <a:lnTo>
                    <a:pt x="1595188" y="0"/>
                  </a:lnTo>
                  <a:cubicBezTo>
                    <a:pt x="1611824" y="0"/>
                    <a:pt x="1627778" y="6608"/>
                    <a:pt x="1639541" y="18371"/>
                  </a:cubicBezTo>
                  <a:cubicBezTo>
                    <a:pt x="1651304" y="30134"/>
                    <a:pt x="1657912" y="46088"/>
                    <a:pt x="1657912" y="62724"/>
                  </a:cubicBezTo>
                  <a:lnTo>
                    <a:pt x="1657912" y="2221813"/>
                  </a:lnTo>
                  <a:cubicBezTo>
                    <a:pt x="1657912" y="2256454"/>
                    <a:pt x="1629830" y="2284537"/>
                    <a:pt x="1595188" y="2284537"/>
                  </a:cubicBezTo>
                  <a:lnTo>
                    <a:pt x="62724" y="2284537"/>
                  </a:lnTo>
                  <a:cubicBezTo>
                    <a:pt x="46088" y="2284537"/>
                    <a:pt x="30134" y="2277928"/>
                    <a:pt x="18371" y="2266165"/>
                  </a:cubicBezTo>
                  <a:cubicBezTo>
                    <a:pt x="6608" y="2254403"/>
                    <a:pt x="0" y="2238448"/>
                    <a:pt x="0" y="2221813"/>
                  </a:cubicBezTo>
                  <a:lnTo>
                    <a:pt x="0" y="62724"/>
                  </a:lnTo>
                  <a:cubicBezTo>
                    <a:pt x="0" y="46088"/>
                    <a:pt x="6608" y="30134"/>
                    <a:pt x="18371" y="18371"/>
                  </a:cubicBezTo>
                  <a:cubicBezTo>
                    <a:pt x="30134" y="6608"/>
                    <a:pt x="46088" y="0"/>
                    <a:pt x="62724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657912" cy="23321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1073539"/>
            <a:ext cx="6775083" cy="1855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31"/>
              </a:lnSpc>
            </a:pPr>
            <a:r>
              <a:rPr lang="en-US" sz="5308" b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LESSONS FROM 2012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196153" y="1606753"/>
            <a:ext cx="1868266" cy="186826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196153" y="4210291"/>
            <a:ext cx="1868266" cy="1868266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196153" y="6811982"/>
            <a:ext cx="1868266" cy="1868266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7310868" y="1901472"/>
            <a:ext cx="1638836" cy="1335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2"/>
              </a:lnSpc>
            </a:pPr>
            <a:r>
              <a:rPr lang="en-US" sz="785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310868" y="4495485"/>
            <a:ext cx="1638836" cy="1335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2"/>
              </a:lnSpc>
            </a:pPr>
            <a:r>
              <a:rPr lang="en-US" sz="785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310868" y="7097732"/>
            <a:ext cx="1638836" cy="1335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2"/>
              </a:lnSpc>
            </a:pPr>
            <a:r>
              <a:rPr lang="en-US" sz="785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546690" y="1950716"/>
            <a:ext cx="4856091" cy="1085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1"/>
              </a:lnSpc>
              <a:spcBef>
                <a:spcPct val="0"/>
              </a:spcBef>
            </a:pPr>
            <a:r>
              <a:rPr lang="en-US" sz="302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Trustee deadlines as to pre-acceptance process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546690" y="4554255"/>
            <a:ext cx="5349714" cy="1085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1"/>
              </a:lnSpc>
              <a:spcBef>
                <a:spcPct val="0"/>
              </a:spcBef>
            </a:pPr>
            <a:r>
              <a:rPr lang="en-US" sz="302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Attorney may be unable to complete drafting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546690" y="7155946"/>
            <a:ext cx="4856091" cy="1085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1"/>
              </a:lnSpc>
              <a:spcBef>
                <a:spcPct val="0"/>
              </a:spcBef>
            </a:pPr>
            <a:r>
              <a:rPr lang="en-US" sz="302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Anecdotes from Isabel and Theresa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7937862" y="9777857"/>
            <a:ext cx="350138" cy="509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2"/>
              </a:lnSpc>
              <a:spcBef>
                <a:spcPct val="0"/>
              </a:spcBef>
            </a:pPr>
            <a:r>
              <a:rPr lang="en-US" sz="283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610</Words>
  <Application>Microsoft Office PowerPoint</Application>
  <PresentationFormat>Custom</PresentationFormat>
  <Paragraphs>105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Lato Bold</vt:lpstr>
      <vt:lpstr>League Spartan</vt:lpstr>
      <vt:lpstr>Arial</vt:lpstr>
      <vt:lpstr>Poppins</vt:lpstr>
      <vt:lpstr>Calibri</vt:lpstr>
      <vt:lpstr>Lato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&amp; white company profile presentation</dc:title>
  <cp:lastModifiedBy>Samantha G. Finfer</cp:lastModifiedBy>
  <cp:revision>3</cp:revision>
  <dcterms:created xsi:type="dcterms:W3CDTF">2006-08-16T00:00:00Z</dcterms:created>
  <dcterms:modified xsi:type="dcterms:W3CDTF">2024-10-24T15:37:20Z</dcterms:modified>
  <dc:identifier>DAGTkzwtsng</dc:identifier>
</cp:coreProperties>
</file>